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5" r:id="rId4"/>
    <p:sldId id="274" r:id="rId5"/>
    <p:sldId id="266" r:id="rId6"/>
    <p:sldId id="271" r:id="rId7"/>
    <p:sldId id="270" r:id="rId8"/>
    <p:sldId id="267" r:id="rId9"/>
    <p:sldId id="265" r:id="rId10"/>
    <p:sldId id="258" r:id="rId11"/>
    <p:sldId id="264" r:id="rId12"/>
    <p:sldId id="272" r:id="rId13"/>
    <p:sldId id="259" r:id="rId14"/>
    <p:sldId id="260" r:id="rId15"/>
    <p:sldId id="262" r:id="rId16"/>
    <p:sldId id="263" r:id="rId17"/>
    <p:sldId id="273" r:id="rId18"/>
    <p:sldId id="261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23B6-F6A6-2E85-2F1A-384705979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1AF1E-9466-9066-D7F3-705570D1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64DD8-09B1-25DF-FB2D-DF18086E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9F96-FF1D-E5DA-FF72-157F3FF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E752B-9A5F-8092-8E03-EB77E040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72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5A8-18BD-D942-578C-CD8AF840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73676-5839-63CC-6A21-0F5A0967E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9879-A23B-61DD-7507-EE8920E1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0A217-AEB3-76D5-3366-3A91D9AE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2D2E-A422-DCE1-152B-604DFBBA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42AF-8F1B-B4F6-4344-978CAC22D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ECB8A-3235-FBB9-C6D8-E0406C9F8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5603-BAF4-E958-3415-D842B5DB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E2981-A6C1-4728-9DA9-85D4233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09592-B30B-826B-60EE-EC5B08F9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20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7CE-1849-7876-CBD5-19C13A81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2734-8A2A-D98E-45B6-D5F29A05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8395-A161-5E90-47EA-4CFE1643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D9D8-A33C-3B29-D3D3-142C40F5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3AC16-498B-8571-795C-79974F57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01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1847-892C-B37B-E333-605C792B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1CD04-7982-EF97-8810-5E11F2A9E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BFE2-AD12-BE94-ADC5-EA23E3FC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8466D-9756-EBFE-847A-02B06170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38A17-310E-A549-C3FB-7093A605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83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182A-6D5C-1E4A-A56D-81ADFCCC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FF2DF-80EA-D48D-67E2-E07852439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9B685-CFF0-3017-7ABF-0BDFCA1EC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83364-E76E-1406-0E28-BCEFFE0E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D0853-3F16-EAF2-A600-B24B96EC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30307-D407-2E7F-7300-3BA7DCB0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41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2F0-6914-88F9-2B72-42D8721D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5556-67B5-B533-7965-362A499AE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EE79C-3A32-1854-0AA6-35C8BB13E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6E678-4D39-A13E-ED1D-93DAD8C3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80FD-F80D-73A7-2819-46F3A8B9C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01B40-3E91-FC58-3640-E5AF2D79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7A91E-1333-D197-52AF-A861F6E7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43FCC-C31A-1957-FC4E-5E17D466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82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1101-8F7F-A445-ED71-9AC7306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95F1D-4F57-8D19-C005-9DBD6412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7141C-3C2E-77F0-9F19-5A26D687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C567C-494D-7A4E-F026-161C9C83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88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39855-5E22-64AF-30BE-280C834F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ACC14-3832-D6B0-066F-7D4E5C24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3F4C-77BF-A41F-D976-88595E8B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17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C8BC-6F1D-DB7C-B991-68E89424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D109-ABA5-0353-E93D-6D810CA4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86A6F-7096-D310-9016-CFEB93527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AC1B-7571-358D-4925-9E100524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CFCA2-E55D-E499-2AFA-0F6A5EF5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72766-96D3-4AE7-210E-3CE4EDBF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5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DF4B-4D36-F3AC-B179-9602F3AE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240E2-7C2E-AFA3-0BB6-665DC3EC9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4EB1D-69C0-EA6C-438F-4D7E9C206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83E89-C429-220B-96B5-6EFD740F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649DF-42C4-E20C-E465-EE2D68B0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04FCD-0609-BA4F-90CA-08132E2B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41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701B4-97E1-C4FA-1CBD-6B72D164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8DB65-AE0D-098F-5C68-A2F05AFB1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05C13-F0AD-90CC-077D-6E6150802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D7952-0625-4F5D-B113-F762D96E10EF}" type="datetimeFigureOut">
              <a:rPr lang="en-AU" smtClean="0"/>
              <a:t>30/04/2025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8E6E6-C998-7876-3CD5-E7D43A751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7AD72-D53A-8C8C-29E3-98951D7F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35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033-86B1-278E-5AC5-5F5D5A4A3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43" y="331531"/>
            <a:ext cx="5585254" cy="1085378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Things to think about…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4ED0-3805-5096-FBB0-B8EF94668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2" y="1666145"/>
            <a:ext cx="11112843" cy="28481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Shape of model outline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Lumping </a:t>
            </a:r>
            <a:r>
              <a:rPr lang="en-AU" dirty="0" err="1"/>
              <a:t>Yarragadee</a:t>
            </a:r>
            <a:r>
              <a:rPr lang="en-AU" dirty="0"/>
              <a:t> as one unit?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Why structural models look different?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Water balance – what’s coming in and what’s going out, and how to model that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Observation bores – how many to include for calibration, making plots</a:t>
            </a:r>
          </a:p>
        </p:txBody>
      </p:sp>
    </p:spTree>
    <p:extLst>
      <p:ext uri="{BB962C8B-B14F-4D97-AF65-F5344CB8AC3E}">
        <p14:creationId xmlns:p14="http://schemas.microsoft.com/office/powerpoint/2010/main" val="2095404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58A5D-3D4D-AD69-D3ED-6DA7C474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3" y="1142565"/>
            <a:ext cx="5506218" cy="4391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E6D2D-B0C4-E6A6-F72E-BE64775C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9686"/>
            <a:ext cx="2829320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DE77D-6B59-6B19-9B06-5C5F60042913}"/>
              </a:ext>
            </a:extLst>
          </p:cNvPr>
          <p:cNvSpPr txBox="1"/>
          <p:nvPr/>
        </p:nvSpPr>
        <p:spPr>
          <a:xfrm>
            <a:off x="5691891" y="321276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Depth to </a:t>
            </a:r>
            <a:r>
              <a:rPr lang="en-AU" dirty="0" err="1"/>
              <a:t>watertable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DBDDD-A5E5-0D08-CF80-5B62383E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48" y="4039456"/>
            <a:ext cx="2800741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2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76595C-DA0C-BD81-48D5-95DDA823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4" y="1185808"/>
            <a:ext cx="5008606" cy="448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72A4F-93FA-D4AF-A7F7-5FC7D61976BF}"/>
              </a:ext>
            </a:extLst>
          </p:cNvPr>
          <p:cNvSpPr txBox="1"/>
          <p:nvPr/>
        </p:nvSpPr>
        <p:spPr>
          <a:xfrm>
            <a:off x="5387546" y="6120714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Groundwater Divide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4D95F6-52E7-CA84-BB43-CD89378557A7}"/>
              </a:ext>
            </a:extLst>
          </p:cNvPr>
          <p:cNvCxnSpPr>
            <a:cxnSpLocks/>
          </p:cNvCxnSpPr>
          <p:nvPr/>
        </p:nvCxnSpPr>
        <p:spPr>
          <a:xfrm flipH="1" flipV="1">
            <a:off x="5684108" y="5222789"/>
            <a:ext cx="411892" cy="89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DEEFAC3-C44B-F96E-69E7-8E1764BD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660" y="1075300"/>
            <a:ext cx="322942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91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8195D8-52DC-9C07-5642-4E15D4EF4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1" y="-117987"/>
            <a:ext cx="5090283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10075F-0C88-BC34-7773-AA8D7EFF4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182" y="-12290"/>
            <a:ext cx="6419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06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9460E-99E6-23A9-66B6-CA2B7D79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323681"/>
            <a:ext cx="83164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8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14E1C-4DCE-33A0-6CCE-634A1E6D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214128"/>
            <a:ext cx="8516539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87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DCE29-B065-C084-CFA2-6ECFC27F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0" y="980303"/>
            <a:ext cx="68423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7FAB1-AE74-D982-6F41-B145062E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2" y="115234"/>
            <a:ext cx="877374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5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4CCC0-39F9-2F37-063D-3600D9D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185549"/>
            <a:ext cx="9469171" cy="4486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1A5A2-BEDE-EEB1-96A9-AB1F5A35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09" y="0"/>
            <a:ext cx="866896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1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CB1C5-54C9-898D-3F9B-DA1FA44C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72" y="809259"/>
            <a:ext cx="2934109" cy="2619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6CFAB-0185-34E0-1880-7A0A71C5F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80" y="0"/>
            <a:ext cx="588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52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0F49E-5D79-3032-DE9A-BC88278F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866417"/>
            <a:ext cx="784969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1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C9598-7047-083B-2C8B-95C3078B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599944"/>
            <a:ext cx="894522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9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033-86B1-278E-5AC5-5F5D5A4A3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43" y="331531"/>
            <a:ext cx="5585254" cy="1085378"/>
          </a:xfrm>
        </p:spPr>
        <p:txBody>
          <a:bodyPr>
            <a:normAutofit/>
          </a:bodyPr>
          <a:lstStyle/>
          <a:p>
            <a:pPr algn="l"/>
            <a:r>
              <a:rPr lang="en-AU" sz="4000" dirty="0" err="1"/>
              <a:t>Otorowiri</a:t>
            </a:r>
            <a:r>
              <a:rPr lang="en-AU" sz="4000" dirty="0"/>
              <a:t> Aquitard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4ED0-3805-5096-FBB0-B8EF94668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2" y="1666146"/>
            <a:ext cx="11112843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Explore geometrical controls on Leederville-Parmelia Aquifer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Maybe look at water balance, and climate resilience?</a:t>
            </a:r>
          </a:p>
        </p:txBody>
      </p:sp>
    </p:spTree>
    <p:extLst>
      <p:ext uri="{BB962C8B-B14F-4D97-AF65-F5344CB8AC3E}">
        <p14:creationId xmlns:p14="http://schemas.microsoft.com/office/powerpoint/2010/main" val="285609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B7756477-E7E1-292E-884E-BDF5141ECE56}"/>
              </a:ext>
            </a:extLst>
          </p:cNvPr>
          <p:cNvSpPr/>
          <p:nvPr/>
        </p:nvSpPr>
        <p:spPr>
          <a:xfrm>
            <a:off x="2529191" y="2859493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90DD605-F68B-1757-3D6D-455740E46A13}"/>
              </a:ext>
            </a:extLst>
          </p:cNvPr>
          <p:cNvSpPr/>
          <p:nvPr/>
        </p:nvSpPr>
        <p:spPr>
          <a:xfrm>
            <a:off x="2739957" y="969085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1AC3F2-4970-5FD3-5C03-30BEB82F1729}"/>
              </a:ext>
            </a:extLst>
          </p:cNvPr>
          <p:cNvSpPr/>
          <p:nvPr/>
        </p:nvSpPr>
        <p:spPr>
          <a:xfrm>
            <a:off x="2509736" y="3093396"/>
            <a:ext cx="6628781" cy="233464"/>
          </a:xfrm>
          <a:custGeom>
            <a:avLst/>
            <a:gdLst>
              <a:gd name="connsiteX0" fmla="*/ 0 w 6628781"/>
              <a:gd name="connsiteY0" fmla="*/ 68093 h 233464"/>
              <a:gd name="connsiteX1" fmla="*/ 311285 w 6628781"/>
              <a:gd name="connsiteY1" fmla="*/ 165370 h 233464"/>
              <a:gd name="connsiteX2" fmla="*/ 885217 w 6628781"/>
              <a:gd name="connsiteY2" fmla="*/ 223736 h 233464"/>
              <a:gd name="connsiteX3" fmla="*/ 1021404 w 6628781"/>
              <a:gd name="connsiteY3" fmla="*/ 184825 h 233464"/>
              <a:gd name="connsiteX4" fmla="*/ 1186775 w 6628781"/>
              <a:gd name="connsiteY4" fmla="*/ 126459 h 233464"/>
              <a:gd name="connsiteX5" fmla="*/ 1284051 w 6628781"/>
              <a:gd name="connsiteY5" fmla="*/ 116732 h 233464"/>
              <a:gd name="connsiteX6" fmla="*/ 1429966 w 6628781"/>
              <a:gd name="connsiteY6" fmla="*/ 126459 h 233464"/>
              <a:gd name="connsiteX7" fmla="*/ 1624519 w 6628781"/>
              <a:gd name="connsiteY7" fmla="*/ 136187 h 233464"/>
              <a:gd name="connsiteX8" fmla="*/ 1692613 w 6628781"/>
              <a:gd name="connsiteY8" fmla="*/ 194553 h 233464"/>
              <a:gd name="connsiteX9" fmla="*/ 1760707 w 6628781"/>
              <a:gd name="connsiteY9" fmla="*/ 233464 h 233464"/>
              <a:gd name="connsiteX10" fmla="*/ 1935804 w 6628781"/>
              <a:gd name="connsiteY10" fmla="*/ 214008 h 233464"/>
              <a:gd name="connsiteX11" fmla="*/ 2169268 w 6628781"/>
              <a:gd name="connsiteY11" fmla="*/ 175098 h 233464"/>
              <a:gd name="connsiteX12" fmla="*/ 2898843 w 6628781"/>
              <a:gd name="connsiteY12" fmla="*/ 155642 h 233464"/>
              <a:gd name="connsiteX13" fmla="*/ 3015575 w 6628781"/>
              <a:gd name="connsiteY13" fmla="*/ 136187 h 233464"/>
              <a:gd name="connsiteX14" fmla="*/ 3083668 w 6628781"/>
              <a:gd name="connsiteY14" fmla="*/ 116732 h 233464"/>
              <a:gd name="connsiteX15" fmla="*/ 3278221 w 6628781"/>
              <a:gd name="connsiteY15" fmla="*/ 145915 h 233464"/>
              <a:gd name="connsiteX16" fmla="*/ 3579779 w 6628781"/>
              <a:gd name="connsiteY16" fmla="*/ 107004 h 233464"/>
              <a:gd name="connsiteX17" fmla="*/ 3608962 w 6628781"/>
              <a:gd name="connsiteY17" fmla="*/ 87549 h 233464"/>
              <a:gd name="connsiteX18" fmla="*/ 3647873 w 6628781"/>
              <a:gd name="connsiteY18" fmla="*/ 77821 h 233464"/>
              <a:gd name="connsiteX19" fmla="*/ 3891064 w 6628781"/>
              <a:gd name="connsiteY19" fmla="*/ 97276 h 233464"/>
              <a:gd name="connsiteX20" fmla="*/ 3968885 w 6628781"/>
              <a:gd name="connsiteY20" fmla="*/ 145915 h 233464"/>
              <a:gd name="connsiteX21" fmla="*/ 4017524 w 6628781"/>
              <a:gd name="connsiteY21" fmla="*/ 155642 h 233464"/>
              <a:gd name="connsiteX22" fmla="*/ 4241260 w 6628781"/>
              <a:gd name="connsiteY22" fmla="*/ 97276 h 233464"/>
              <a:gd name="connsiteX23" fmla="*/ 4445541 w 6628781"/>
              <a:gd name="connsiteY23" fmla="*/ 19455 h 233464"/>
              <a:gd name="connsiteX24" fmla="*/ 4756826 w 6628781"/>
              <a:gd name="connsiteY24" fmla="*/ 48638 h 233464"/>
              <a:gd name="connsiteX25" fmla="*/ 4824919 w 6628781"/>
              <a:gd name="connsiteY25" fmla="*/ 68093 h 233464"/>
              <a:gd name="connsiteX26" fmla="*/ 5009745 w 6628781"/>
              <a:gd name="connsiteY26" fmla="*/ 136187 h 233464"/>
              <a:gd name="connsiteX27" fmla="*/ 5087566 w 6628781"/>
              <a:gd name="connsiteY27" fmla="*/ 87549 h 233464"/>
              <a:gd name="connsiteX28" fmla="*/ 5126477 w 6628781"/>
              <a:gd name="connsiteY28" fmla="*/ 77821 h 233464"/>
              <a:gd name="connsiteX29" fmla="*/ 5272392 w 6628781"/>
              <a:gd name="connsiteY29" fmla="*/ 87549 h 233464"/>
              <a:gd name="connsiteX30" fmla="*/ 5340485 w 6628781"/>
              <a:gd name="connsiteY30" fmla="*/ 136187 h 233464"/>
              <a:gd name="connsiteX31" fmla="*/ 5379396 w 6628781"/>
              <a:gd name="connsiteY31" fmla="*/ 87549 h 233464"/>
              <a:gd name="connsiteX32" fmla="*/ 5437762 w 6628781"/>
              <a:gd name="connsiteY32" fmla="*/ 107004 h 233464"/>
              <a:gd name="connsiteX33" fmla="*/ 5515583 w 6628781"/>
              <a:gd name="connsiteY33" fmla="*/ 136187 h 233464"/>
              <a:gd name="connsiteX34" fmla="*/ 5749047 w 6628781"/>
              <a:gd name="connsiteY34" fmla="*/ 29183 h 233464"/>
              <a:gd name="connsiteX35" fmla="*/ 5817141 w 6628781"/>
              <a:gd name="connsiteY35" fmla="*/ 0 h 233464"/>
              <a:gd name="connsiteX36" fmla="*/ 6011694 w 6628781"/>
              <a:gd name="connsiteY36" fmla="*/ 107004 h 233464"/>
              <a:gd name="connsiteX37" fmla="*/ 6108970 w 6628781"/>
              <a:gd name="connsiteY37" fmla="*/ 165370 h 233464"/>
              <a:gd name="connsiteX38" fmla="*/ 6342434 w 6628781"/>
              <a:gd name="connsiteY38" fmla="*/ 165370 h 233464"/>
              <a:gd name="connsiteX39" fmla="*/ 6381345 w 6628781"/>
              <a:gd name="connsiteY39" fmla="*/ 184825 h 233464"/>
              <a:gd name="connsiteX40" fmla="*/ 6566170 w 6628781"/>
              <a:gd name="connsiteY40" fmla="*/ 175098 h 233464"/>
              <a:gd name="connsiteX41" fmla="*/ 6624536 w 6628781"/>
              <a:gd name="connsiteY41" fmla="*/ 165370 h 233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628781" h="233464">
                <a:moveTo>
                  <a:pt x="0" y="68093"/>
                </a:moveTo>
                <a:cubicBezTo>
                  <a:pt x="169001" y="206367"/>
                  <a:pt x="47309" y="142272"/>
                  <a:pt x="311285" y="165370"/>
                </a:cubicBezTo>
                <a:cubicBezTo>
                  <a:pt x="502850" y="182132"/>
                  <a:pt x="885217" y="223736"/>
                  <a:pt x="885217" y="223736"/>
                </a:cubicBezTo>
                <a:cubicBezTo>
                  <a:pt x="930613" y="210766"/>
                  <a:pt x="976472" y="199319"/>
                  <a:pt x="1021404" y="184825"/>
                </a:cubicBezTo>
                <a:cubicBezTo>
                  <a:pt x="1077037" y="166879"/>
                  <a:pt x="1128609" y="132275"/>
                  <a:pt x="1186775" y="126459"/>
                </a:cubicBezTo>
                <a:lnTo>
                  <a:pt x="1284051" y="116732"/>
                </a:lnTo>
                <a:lnTo>
                  <a:pt x="1429966" y="126459"/>
                </a:lnTo>
                <a:lnTo>
                  <a:pt x="1624519" y="136187"/>
                </a:lnTo>
                <a:cubicBezTo>
                  <a:pt x="1653457" y="143690"/>
                  <a:pt x="1668286" y="177177"/>
                  <a:pt x="1692613" y="194553"/>
                </a:cubicBezTo>
                <a:cubicBezTo>
                  <a:pt x="1713886" y="209748"/>
                  <a:pt x="1738009" y="220494"/>
                  <a:pt x="1760707" y="233464"/>
                </a:cubicBezTo>
                <a:cubicBezTo>
                  <a:pt x="1819073" y="226979"/>
                  <a:pt x="1877669" y="222313"/>
                  <a:pt x="1935804" y="214008"/>
                </a:cubicBezTo>
                <a:cubicBezTo>
                  <a:pt x="2013906" y="202851"/>
                  <a:pt x="2090518" y="179871"/>
                  <a:pt x="2169268" y="175098"/>
                </a:cubicBezTo>
                <a:cubicBezTo>
                  <a:pt x="2412101" y="160381"/>
                  <a:pt x="2655651" y="162127"/>
                  <a:pt x="2898843" y="155642"/>
                </a:cubicBezTo>
                <a:cubicBezTo>
                  <a:pt x="2937754" y="149157"/>
                  <a:pt x="2976974" y="144313"/>
                  <a:pt x="3015575" y="136187"/>
                </a:cubicBezTo>
                <a:cubicBezTo>
                  <a:pt x="3038675" y="131324"/>
                  <a:pt x="3060078" y="115858"/>
                  <a:pt x="3083668" y="116732"/>
                </a:cubicBezTo>
                <a:cubicBezTo>
                  <a:pt x="3149200" y="119159"/>
                  <a:pt x="3213370" y="136187"/>
                  <a:pt x="3278221" y="145915"/>
                </a:cubicBezTo>
                <a:cubicBezTo>
                  <a:pt x="3378740" y="132945"/>
                  <a:pt x="3479969" y="124618"/>
                  <a:pt x="3579779" y="107004"/>
                </a:cubicBezTo>
                <a:cubicBezTo>
                  <a:pt x="3591292" y="104972"/>
                  <a:pt x="3598216" y="92154"/>
                  <a:pt x="3608962" y="87549"/>
                </a:cubicBezTo>
                <a:cubicBezTo>
                  <a:pt x="3621251" y="82283"/>
                  <a:pt x="3634903" y="81064"/>
                  <a:pt x="3647873" y="77821"/>
                </a:cubicBezTo>
                <a:cubicBezTo>
                  <a:pt x="3728937" y="84306"/>
                  <a:pt x="3811511" y="80401"/>
                  <a:pt x="3891064" y="97276"/>
                </a:cubicBezTo>
                <a:cubicBezTo>
                  <a:pt x="3920988" y="103624"/>
                  <a:pt x="3941110" y="133096"/>
                  <a:pt x="3968885" y="145915"/>
                </a:cubicBezTo>
                <a:cubicBezTo>
                  <a:pt x="3983897" y="152844"/>
                  <a:pt x="4001311" y="152400"/>
                  <a:pt x="4017524" y="155642"/>
                </a:cubicBezTo>
                <a:cubicBezTo>
                  <a:pt x="4092103" y="136187"/>
                  <a:pt x="4167814" y="120645"/>
                  <a:pt x="4241260" y="97276"/>
                </a:cubicBezTo>
                <a:cubicBezTo>
                  <a:pt x="4310697" y="75182"/>
                  <a:pt x="4372996" y="26299"/>
                  <a:pt x="4445541" y="19455"/>
                </a:cubicBezTo>
                <a:lnTo>
                  <a:pt x="4756826" y="48638"/>
                </a:lnTo>
                <a:cubicBezTo>
                  <a:pt x="4779524" y="55123"/>
                  <a:pt x="4802612" y="60371"/>
                  <a:pt x="4824919" y="68093"/>
                </a:cubicBezTo>
                <a:cubicBezTo>
                  <a:pt x="4886964" y="89570"/>
                  <a:pt x="4944268" y="131337"/>
                  <a:pt x="5009745" y="136187"/>
                </a:cubicBezTo>
                <a:cubicBezTo>
                  <a:pt x="5040251" y="138447"/>
                  <a:pt x="5060205" y="101229"/>
                  <a:pt x="5087566" y="87549"/>
                </a:cubicBezTo>
                <a:cubicBezTo>
                  <a:pt x="5099524" y="81570"/>
                  <a:pt x="5113507" y="81064"/>
                  <a:pt x="5126477" y="77821"/>
                </a:cubicBezTo>
                <a:cubicBezTo>
                  <a:pt x="5175115" y="81064"/>
                  <a:pt x="5225363" y="74723"/>
                  <a:pt x="5272392" y="87549"/>
                </a:cubicBezTo>
                <a:cubicBezTo>
                  <a:pt x="5299302" y="94888"/>
                  <a:pt x="5312592" y="136187"/>
                  <a:pt x="5340485" y="136187"/>
                </a:cubicBezTo>
                <a:cubicBezTo>
                  <a:pt x="5361247" y="136187"/>
                  <a:pt x="5366426" y="103762"/>
                  <a:pt x="5379396" y="87549"/>
                </a:cubicBezTo>
                <a:cubicBezTo>
                  <a:pt x="5398851" y="94034"/>
                  <a:pt x="5418449" y="100107"/>
                  <a:pt x="5437762" y="107004"/>
                </a:cubicBezTo>
                <a:cubicBezTo>
                  <a:pt x="5463852" y="116322"/>
                  <a:pt x="5488706" y="142906"/>
                  <a:pt x="5515583" y="136187"/>
                </a:cubicBezTo>
                <a:cubicBezTo>
                  <a:pt x="5598633" y="115425"/>
                  <a:pt x="5671028" y="64417"/>
                  <a:pt x="5749047" y="29183"/>
                </a:cubicBezTo>
                <a:cubicBezTo>
                  <a:pt x="5771553" y="19019"/>
                  <a:pt x="5817141" y="0"/>
                  <a:pt x="5817141" y="0"/>
                </a:cubicBezTo>
                <a:cubicBezTo>
                  <a:pt x="5881992" y="35668"/>
                  <a:pt x="5952484" y="62596"/>
                  <a:pt x="6011694" y="107004"/>
                </a:cubicBezTo>
                <a:cubicBezTo>
                  <a:pt x="6068005" y="149238"/>
                  <a:pt x="6036103" y="128937"/>
                  <a:pt x="6108970" y="165370"/>
                </a:cubicBezTo>
                <a:cubicBezTo>
                  <a:pt x="6206933" y="156464"/>
                  <a:pt x="6240640" y="147406"/>
                  <a:pt x="6342434" y="165370"/>
                </a:cubicBezTo>
                <a:cubicBezTo>
                  <a:pt x="6356715" y="167890"/>
                  <a:pt x="6368375" y="178340"/>
                  <a:pt x="6381345" y="184825"/>
                </a:cubicBezTo>
                <a:cubicBezTo>
                  <a:pt x="6442953" y="181583"/>
                  <a:pt x="6504690" y="180221"/>
                  <a:pt x="6566170" y="175098"/>
                </a:cubicBezTo>
                <a:cubicBezTo>
                  <a:pt x="6690539" y="164734"/>
                  <a:pt x="6584048" y="165370"/>
                  <a:pt x="6624536" y="165370"/>
                </a:cubicBezTo>
              </a:path>
            </a:pathLst>
          </a:cu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BD43DD-E150-FA62-E804-652724C3EB23}"/>
              </a:ext>
            </a:extLst>
          </p:cNvPr>
          <p:cNvSpPr txBox="1"/>
          <p:nvPr/>
        </p:nvSpPr>
        <p:spPr>
          <a:xfrm>
            <a:off x="8950936" y="3272003"/>
            <a:ext cx="29824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Ground surface </a:t>
            </a:r>
          </a:p>
          <a:p>
            <a:r>
              <a:rPr lang="en-AU" sz="1400" dirty="0"/>
              <a:t>For Loop, just use a constant z value</a:t>
            </a:r>
          </a:p>
          <a:p>
            <a:r>
              <a:rPr lang="en-AU" sz="1400" dirty="0"/>
              <a:t>For flow model, use DEM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4C67C-6EC9-50C8-3839-5D196F66C420}"/>
              </a:ext>
            </a:extLst>
          </p:cNvPr>
          <p:cNvSpPr txBox="1"/>
          <p:nvPr/>
        </p:nvSpPr>
        <p:spPr>
          <a:xfrm>
            <a:off x="5973785" y="4253620"/>
            <a:ext cx="37302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Bottom of </a:t>
            </a:r>
            <a:r>
              <a:rPr lang="en-AU" sz="1400" b="1" dirty="0" err="1"/>
              <a:t>Kp</a:t>
            </a:r>
            <a:r>
              <a:rPr lang="en-AU" sz="1400" dirty="0"/>
              <a:t> </a:t>
            </a:r>
          </a:p>
          <a:p>
            <a:r>
              <a:rPr lang="en-AU" sz="1400" dirty="0"/>
              <a:t>Data collected from…. X boreholes and AEM?</a:t>
            </a:r>
          </a:p>
          <a:p>
            <a:r>
              <a:rPr lang="en-AU" sz="1400" dirty="0"/>
              <a:t>In Loop, need </a:t>
            </a:r>
            <a:r>
              <a:rPr lang="en-AU" sz="1400" dirty="0" err="1"/>
              <a:t>xyz</a:t>
            </a:r>
            <a:r>
              <a:rPr lang="en-AU" sz="1400" dirty="0"/>
              <a:t> of contacts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ACF0D4-10C4-C659-5D8F-84B21D0DE361}"/>
              </a:ext>
            </a:extLst>
          </p:cNvPr>
          <p:cNvSpPr/>
          <p:nvPr/>
        </p:nvSpPr>
        <p:spPr>
          <a:xfrm>
            <a:off x="4338536" y="4156343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40EDFB2-0AEE-FB06-EE0D-2539ED52B7F2}"/>
              </a:ext>
            </a:extLst>
          </p:cNvPr>
          <p:cNvSpPr/>
          <p:nvPr/>
        </p:nvSpPr>
        <p:spPr>
          <a:xfrm>
            <a:off x="5239966" y="4387174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A691566-40B8-5F18-D343-2A7846AACB9C}"/>
              </a:ext>
            </a:extLst>
          </p:cNvPr>
          <p:cNvSpPr/>
          <p:nvPr/>
        </p:nvSpPr>
        <p:spPr>
          <a:xfrm>
            <a:off x="6579141" y="4012658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814801-5116-7F7B-CC97-B45D4A37214A}"/>
              </a:ext>
            </a:extLst>
          </p:cNvPr>
          <p:cNvSpPr/>
          <p:nvPr/>
        </p:nvSpPr>
        <p:spPr>
          <a:xfrm>
            <a:off x="7707769" y="3463486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BD1176B-7AA2-21AA-F007-C91104A1EE43}"/>
              </a:ext>
            </a:extLst>
          </p:cNvPr>
          <p:cNvSpPr/>
          <p:nvPr/>
        </p:nvSpPr>
        <p:spPr>
          <a:xfrm>
            <a:off x="3566808" y="3707553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E3FAA9-B3B4-88FA-E1A0-141A37CDDBAD}"/>
              </a:ext>
            </a:extLst>
          </p:cNvPr>
          <p:cNvSpPr/>
          <p:nvPr/>
        </p:nvSpPr>
        <p:spPr>
          <a:xfrm>
            <a:off x="2612523" y="2031241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370FBE-872F-A522-1195-8E7A9E04E901}"/>
              </a:ext>
            </a:extLst>
          </p:cNvPr>
          <p:cNvSpPr/>
          <p:nvPr/>
        </p:nvSpPr>
        <p:spPr>
          <a:xfrm>
            <a:off x="2599473" y="2563895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F93F7DB-349B-CE46-EF8D-B4B87410551D}"/>
              </a:ext>
            </a:extLst>
          </p:cNvPr>
          <p:cNvSpPr/>
          <p:nvPr/>
        </p:nvSpPr>
        <p:spPr>
          <a:xfrm>
            <a:off x="2586423" y="2317340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F194271-8ECC-81A3-1161-6A6E0421E1DC}"/>
              </a:ext>
            </a:extLst>
          </p:cNvPr>
          <p:cNvSpPr/>
          <p:nvPr/>
        </p:nvSpPr>
        <p:spPr>
          <a:xfrm>
            <a:off x="2676240" y="1755933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ED1EB2-D3B6-3F01-1A33-6202ED1C7E90}"/>
              </a:ext>
            </a:extLst>
          </p:cNvPr>
          <p:cNvSpPr/>
          <p:nvPr/>
        </p:nvSpPr>
        <p:spPr>
          <a:xfrm>
            <a:off x="1885950" y="685800"/>
            <a:ext cx="7818087" cy="2520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4E4FB-50A2-A721-DD95-38DB13F72410}"/>
              </a:ext>
            </a:extLst>
          </p:cNvPr>
          <p:cNvSpPr txBox="1"/>
          <p:nvPr/>
        </p:nvSpPr>
        <p:spPr>
          <a:xfrm>
            <a:off x="5634680" y="845072"/>
            <a:ext cx="455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/>
              <a:t>Might need a fake surface to inspire lithology to smile!</a:t>
            </a:r>
          </a:p>
          <a:p>
            <a:r>
              <a:rPr lang="en-AU" sz="1400" b="1" dirty="0"/>
              <a:t>Maybe not. </a:t>
            </a:r>
            <a:endParaRPr lang="en-AU" sz="14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EE0A7A-A157-0F82-8743-ECDC8D211C0F}"/>
              </a:ext>
            </a:extLst>
          </p:cNvPr>
          <p:cNvSpPr/>
          <p:nvPr/>
        </p:nvSpPr>
        <p:spPr>
          <a:xfrm>
            <a:off x="2515196" y="2866502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84B8484-D291-B190-96D0-0027755AF934}"/>
              </a:ext>
            </a:extLst>
          </p:cNvPr>
          <p:cNvSpPr/>
          <p:nvPr/>
        </p:nvSpPr>
        <p:spPr>
          <a:xfrm>
            <a:off x="2725962" y="976094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089B58F-6AA7-4865-D65B-FC398BDB250A}"/>
              </a:ext>
            </a:extLst>
          </p:cNvPr>
          <p:cNvSpPr/>
          <p:nvPr/>
        </p:nvSpPr>
        <p:spPr>
          <a:xfrm>
            <a:off x="4324541" y="4163352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D03DA7-D9F3-47D8-8D73-96BF2174F1F5}"/>
              </a:ext>
            </a:extLst>
          </p:cNvPr>
          <p:cNvSpPr/>
          <p:nvPr/>
        </p:nvSpPr>
        <p:spPr>
          <a:xfrm>
            <a:off x="5225971" y="4394183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6ED008F-6D63-3F7C-9581-62A46B045611}"/>
              </a:ext>
            </a:extLst>
          </p:cNvPr>
          <p:cNvSpPr/>
          <p:nvPr/>
        </p:nvSpPr>
        <p:spPr>
          <a:xfrm>
            <a:off x="6565146" y="4019667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552E9B-197C-A035-D9CD-B3295222100D}"/>
              </a:ext>
            </a:extLst>
          </p:cNvPr>
          <p:cNvSpPr/>
          <p:nvPr/>
        </p:nvSpPr>
        <p:spPr>
          <a:xfrm>
            <a:off x="7693774" y="3470495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732B977-7C9D-CF66-E7F9-AD6B34F21B18}"/>
              </a:ext>
            </a:extLst>
          </p:cNvPr>
          <p:cNvSpPr/>
          <p:nvPr/>
        </p:nvSpPr>
        <p:spPr>
          <a:xfrm>
            <a:off x="3552813" y="3714562"/>
            <a:ext cx="97277" cy="97277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rgbClr val="000000">
                <a:alpha val="32157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85ED4FC-3209-C565-BC1F-1FD9946A3D3F}"/>
              </a:ext>
            </a:extLst>
          </p:cNvPr>
          <p:cNvSpPr/>
          <p:nvPr/>
        </p:nvSpPr>
        <p:spPr>
          <a:xfrm>
            <a:off x="2598528" y="2038250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000000">
                <a:alpha val="32157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F023B4C-68AE-8FCD-C592-DE542805D437}"/>
              </a:ext>
            </a:extLst>
          </p:cNvPr>
          <p:cNvSpPr/>
          <p:nvPr/>
        </p:nvSpPr>
        <p:spPr>
          <a:xfrm>
            <a:off x="2585478" y="2570904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000000">
                <a:alpha val="32157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75581EC-56AB-98BD-E876-CCA1E3BE4D98}"/>
              </a:ext>
            </a:extLst>
          </p:cNvPr>
          <p:cNvSpPr/>
          <p:nvPr/>
        </p:nvSpPr>
        <p:spPr>
          <a:xfrm>
            <a:off x="2572428" y="2324349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000000">
                <a:alpha val="32157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398E232-B29C-6D4F-F300-F6DBDFB35D13}"/>
              </a:ext>
            </a:extLst>
          </p:cNvPr>
          <p:cNvSpPr/>
          <p:nvPr/>
        </p:nvSpPr>
        <p:spPr>
          <a:xfrm>
            <a:off x="2662245" y="1762942"/>
            <a:ext cx="6210979" cy="1566592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000000">
                <a:alpha val="32157"/>
              </a:srgb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796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1F523A-A227-3B57-901B-F0C6CA31CF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43698" y="1894703"/>
            <a:ext cx="4233685" cy="2735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F2CBF1-F983-34C0-2809-D883EFE019E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5630563" y="1894703"/>
            <a:ext cx="4233685" cy="27357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4BAAC6-13A9-9AD4-6E88-0622DFF7FCC6}"/>
              </a:ext>
            </a:extLst>
          </p:cNvPr>
          <p:cNvCxnSpPr/>
          <p:nvPr/>
        </p:nvCxnSpPr>
        <p:spPr>
          <a:xfrm>
            <a:off x="2150076" y="4176584"/>
            <a:ext cx="1285102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5C6B1F9-BEBD-63CF-9FB6-91E75AFD8DC7}"/>
              </a:ext>
            </a:extLst>
          </p:cNvPr>
          <p:cNvCxnSpPr>
            <a:cxnSpLocks/>
          </p:cNvCxnSpPr>
          <p:nvPr/>
        </p:nvCxnSpPr>
        <p:spPr>
          <a:xfrm>
            <a:off x="1783492" y="3958281"/>
            <a:ext cx="2195384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7DCEB3-6613-B8AD-623A-B828B7781D9F}"/>
              </a:ext>
            </a:extLst>
          </p:cNvPr>
          <p:cNvCxnSpPr>
            <a:cxnSpLocks/>
          </p:cNvCxnSpPr>
          <p:nvPr/>
        </p:nvCxnSpPr>
        <p:spPr>
          <a:xfrm>
            <a:off x="1359244" y="3764692"/>
            <a:ext cx="295738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9ED996-7E44-B89F-DA59-DA4BDB3DF038}"/>
              </a:ext>
            </a:extLst>
          </p:cNvPr>
          <p:cNvCxnSpPr>
            <a:cxnSpLocks/>
          </p:cNvCxnSpPr>
          <p:nvPr/>
        </p:nvCxnSpPr>
        <p:spPr>
          <a:xfrm>
            <a:off x="1313935" y="3620530"/>
            <a:ext cx="295738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F21BA44-E606-C5F0-5437-AABCE72E0E9F}"/>
              </a:ext>
            </a:extLst>
          </p:cNvPr>
          <p:cNvSpPr/>
          <p:nvPr/>
        </p:nvSpPr>
        <p:spPr>
          <a:xfrm>
            <a:off x="6450227" y="3501081"/>
            <a:ext cx="2990335" cy="626113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4440C78-30BA-0697-01C0-3E8B4DAAC002}"/>
              </a:ext>
            </a:extLst>
          </p:cNvPr>
          <p:cNvSpPr/>
          <p:nvPr/>
        </p:nvSpPr>
        <p:spPr>
          <a:xfrm>
            <a:off x="6662070" y="2939494"/>
            <a:ext cx="2990335" cy="636128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DBB7817-8699-2596-0613-4C16E1689A6C}"/>
              </a:ext>
            </a:extLst>
          </p:cNvPr>
          <p:cNvSpPr/>
          <p:nvPr/>
        </p:nvSpPr>
        <p:spPr>
          <a:xfrm>
            <a:off x="6602627" y="3150247"/>
            <a:ext cx="2990335" cy="626113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54A5A7-AD2C-EA54-C8F3-0FFC4552C525}"/>
              </a:ext>
            </a:extLst>
          </p:cNvPr>
          <p:cNvSpPr/>
          <p:nvPr/>
        </p:nvSpPr>
        <p:spPr>
          <a:xfrm>
            <a:off x="6526427" y="3290327"/>
            <a:ext cx="2990335" cy="626113"/>
          </a:xfrm>
          <a:custGeom>
            <a:avLst/>
            <a:gdLst>
              <a:gd name="connsiteX0" fmla="*/ 0 w 2990335"/>
              <a:gd name="connsiteY0" fmla="*/ 0 h 626113"/>
              <a:gd name="connsiteX1" fmla="*/ 1342768 w 2990335"/>
              <a:gd name="connsiteY1" fmla="*/ 626076 h 626113"/>
              <a:gd name="connsiteX2" fmla="*/ 2990335 w 2990335"/>
              <a:gd name="connsiteY2" fmla="*/ 32951 h 626113"/>
              <a:gd name="connsiteX3" fmla="*/ 2990335 w 2990335"/>
              <a:gd name="connsiteY3" fmla="*/ 32951 h 62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335" h="626113">
                <a:moveTo>
                  <a:pt x="0" y="0"/>
                </a:moveTo>
                <a:cubicBezTo>
                  <a:pt x="422189" y="310292"/>
                  <a:pt x="844379" y="620584"/>
                  <a:pt x="1342768" y="626076"/>
                </a:cubicBezTo>
                <a:cubicBezTo>
                  <a:pt x="1841157" y="631568"/>
                  <a:pt x="2990335" y="32951"/>
                  <a:pt x="2990335" y="32951"/>
                </a:cubicBezTo>
                <a:lnTo>
                  <a:pt x="2990335" y="32951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4F0A26A-0F70-F589-F871-178FB56E9CC5}"/>
              </a:ext>
            </a:extLst>
          </p:cNvPr>
          <p:cNvSpPr/>
          <p:nvPr/>
        </p:nvSpPr>
        <p:spPr>
          <a:xfrm rot="1393327">
            <a:off x="6765604" y="3717937"/>
            <a:ext cx="597354" cy="1368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09970C7-31CF-6D76-89E9-6E5834C8CB77}"/>
              </a:ext>
            </a:extLst>
          </p:cNvPr>
          <p:cNvSpPr/>
          <p:nvPr/>
        </p:nvSpPr>
        <p:spPr>
          <a:xfrm rot="20392548">
            <a:off x="8340595" y="3738016"/>
            <a:ext cx="597354" cy="1368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2E0F327-FC70-0AB3-8A6B-505E1479FE8E}"/>
              </a:ext>
            </a:extLst>
          </p:cNvPr>
          <p:cNvSpPr/>
          <p:nvPr/>
        </p:nvSpPr>
        <p:spPr>
          <a:xfrm>
            <a:off x="2452761" y="3988604"/>
            <a:ext cx="597354" cy="13687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931A0-F5D1-B33C-C300-244424EB07E6}"/>
              </a:ext>
            </a:extLst>
          </p:cNvPr>
          <p:cNvSpPr txBox="1"/>
          <p:nvPr/>
        </p:nvSpPr>
        <p:spPr>
          <a:xfrm>
            <a:off x="676592" y="1256194"/>
            <a:ext cx="364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Modelling using horizontal K tensor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41FCEB-AAE4-BD15-46D1-7FB66C40FA1A}"/>
              </a:ext>
            </a:extLst>
          </p:cNvPr>
          <p:cNvSpPr txBox="1"/>
          <p:nvPr/>
        </p:nvSpPr>
        <p:spPr>
          <a:xfrm>
            <a:off x="5584734" y="1256194"/>
            <a:ext cx="502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Modelling using K tensor that follows stratigraphy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2A15C36-C58E-A839-79D3-6BCA26E38DDC}"/>
              </a:ext>
            </a:extLst>
          </p:cNvPr>
          <p:cNvCxnSpPr>
            <a:cxnSpLocks/>
          </p:cNvCxnSpPr>
          <p:nvPr/>
        </p:nvCxnSpPr>
        <p:spPr>
          <a:xfrm flipH="1" flipV="1">
            <a:off x="6346973" y="3585380"/>
            <a:ext cx="630194" cy="3729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5F236D1-714E-96BB-2087-3C5297E7E669}"/>
              </a:ext>
            </a:extLst>
          </p:cNvPr>
          <p:cNvCxnSpPr>
            <a:cxnSpLocks/>
          </p:cNvCxnSpPr>
          <p:nvPr/>
        </p:nvCxnSpPr>
        <p:spPr>
          <a:xfrm flipH="1">
            <a:off x="1254492" y="3585380"/>
            <a:ext cx="829681" cy="4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B664DFC-F8EB-BC2C-204A-BE24A5628068}"/>
              </a:ext>
            </a:extLst>
          </p:cNvPr>
          <p:cNvCxnSpPr>
            <a:cxnSpLocks/>
          </p:cNvCxnSpPr>
          <p:nvPr/>
        </p:nvCxnSpPr>
        <p:spPr>
          <a:xfrm>
            <a:off x="1254492" y="2939494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78C6588-829D-A01A-DBB7-EEABB10351BF}"/>
              </a:ext>
            </a:extLst>
          </p:cNvPr>
          <p:cNvCxnSpPr>
            <a:cxnSpLocks/>
          </p:cNvCxnSpPr>
          <p:nvPr/>
        </p:nvCxnSpPr>
        <p:spPr>
          <a:xfrm>
            <a:off x="1667554" y="2939494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53AC770-A979-CC27-FA8F-8BAB3A415148}"/>
              </a:ext>
            </a:extLst>
          </p:cNvPr>
          <p:cNvCxnSpPr>
            <a:cxnSpLocks/>
          </p:cNvCxnSpPr>
          <p:nvPr/>
        </p:nvCxnSpPr>
        <p:spPr>
          <a:xfrm>
            <a:off x="2383075" y="2768052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582C710-6D55-52AC-FA3A-DFCA56A8A0DB}"/>
              </a:ext>
            </a:extLst>
          </p:cNvPr>
          <p:cNvCxnSpPr>
            <a:cxnSpLocks/>
          </p:cNvCxnSpPr>
          <p:nvPr/>
        </p:nvCxnSpPr>
        <p:spPr>
          <a:xfrm>
            <a:off x="2016492" y="2905494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BC7DE65-230E-EA95-B3BA-BD65D59C01AC}"/>
              </a:ext>
            </a:extLst>
          </p:cNvPr>
          <p:cNvCxnSpPr>
            <a:cxnSpLocks/>
          </p:cNvCxnSpPr>
          <p:nvPr/>
        </p:nvCxnSpPr>
        <p:spPr>
          <a:xfrm>
            <a:off x="3068931" y="2813500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F763979-7CD5-9763-1B9A-85A6305FBBFA}"/>
              </a:ext>
            </a:extLst>
          </p:cNvPr>
          <p:cNvCxnSpPr>
            <a:cxnSpLocks/>
          </p:cNvCxnSpPr>
          <p:nvPr/>
        </p:nvCxnSpPr>
        <p:spPr>
          <a:xfrm>
            <a:off x="2741422" y="2800821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A6B4651-BC47-BCFD-A311-2025A207D750}"/>
              </a:ext>
            </a:extLst>
          </p:cNvPr>
          <p:cNvCxnSpPr>
            <a:cxnSpLocks/>
          </p:cNvCxnSpPr>
          <p:nvPr/>
        </p:nvCxnSpPr>
        <p:spPr>
          <a:xfrm>
            <a:off x="3361038" y="2876851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B3F15FF-2DE5-D1FE-E275-8B002D58ECE1}"/>
              </a:ext>
            </a:extLst>
          </p:cNvPr>
          <p:cNvCxnSpPr>
            <a:cxnSpLocks/>
          </p:cNvCxnSpPr>
          <p:nvPr/>
        </p:nvCxnSpPr>
        <p:spPr>
          <a:xfrm>
            <a:off x="3645580" y="2813500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0CE3716-EA1C-1DAA-2B41-48E67847B1AD}"/>
              </a:ext>
            </a:extLst>
          </p:cNvPr>
          <p:cNvCxnSpPr>
            <a:cxnSpLocks/>
          </p:cNvCxnSpPr>
          <p:nvPr/>
        </p:nvCxnSpPr>
        <p:spPr>
          <a:xfrm>
            <a:off x="3847407" y="2891033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115E7D1-AEBC-7B2D-583A-183D84B959C6}"/>
              </a:ext>
            </a:extLst>
          </p:cNvPr>
          <p:cNvCxnSpPr>
            <a:cxnSpLocks/>
          </p:cNvCxnSpPr>
          <p:nvPr/>
        </p:nvCxnSpPr>
        <p:spPr>
          <a:xfrm>
            <a:off x="4106898" y="2891033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A6C744-BD8C-EDF6-7550-027989DDF54B}"/>
              </a:ext>
            </a:extLst>
          </p:cNvPr>
          <p:cNvCxnSpPr>
            <a:cxnSpLocks/>
          </p:cNvCxnSpPr>
          <p:nvPr/>
        </p:nvCxnSpPr>
        <p:spPr>
          <a:xfrm>
            <a:off x="6335178" y="3584396"/>
            <a:ext cx="2957383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5C13347-0184-B77D-8673-676CF1986676}"/>
              </a:ext>
            </a:extLst>
          </p:cNvPr>
          <p:cNvCxnSpPr>
            <a:cxnSpLocks/>
          </p:cNvCxnSpPr>
          <p:nvPr/>
        </p:nvCxnSpPr>
        <p:spPr>
          <a:xfrm>
            <a:off x="6275735" y="2903360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FFB4BA0-F168-31B3-E875-F1D4DBDD0A4D}"/>
              </a:ext>
            </a:extLst>
          </p:cNvPr>
          <p:cNvCxnSpPr>
            <a:cxnSpLocks/>
          </p:cNvCxnSpPr>
          <p:nvPr/>
        </p:nvCxnSpPr>
        <p:spPr>
          <a:xfrm>
            <a:off x="6688797" y="2903360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A7FCB27-A009-4AE5-887E-97A689C9093E}"/>
              </a:ext>
            </a:extLst>
          </p:cNvPr>
          <p:cNvCxnSpPr>
            <a:cxnSpLocks/>
          </p:cNvCxnSpPr>
          <p:nvPr/>
        </p:nvCxnSpPr>
        <p:spPr>
          <a:xfrm>
            <a:off x="7404318" y="2731918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00C1F35-0310-3068-359A-335D0B177408}"/>
              </a:ext>
            </a:extLst>
          </p:cNvPr>
          <p:cNvCxnSpPr>
            <a:cxnSpLocks/>
          </p:cNvCxnSpPr>
          <p:nvPr/>
        </p:nvCxnSpPr>
        <p:spPr>
          <a:xfrm>
            <a:off x="7037735" y="2869360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0ACBBF-91B4-E2AB-5B0B-9A1B24A25261}"/>
              </a:ext>
            </a:extLst>
          </p:cNvPr>
          <p:cNvCxnSpPr>
            <a:cxnSpLocks/>
          </p:cNvCxnSpPr>
          <p:nvPr/>
        </p:nvCxnSpPr>
        <p:spPr>
          <a:xfrm>
            <a:off x="8090174" y="2777366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82F816B-AF74-7212-1D35-A405CD9BF940}"/>
              </a:ext>
            </a:extLst>
          </p:cNvPr>
          <p:cNvCxnSpPr>
            <a:cxnSpLocks/>
          </p:cNvCxnSpPr>
          <p:nvPr/>
        </p:nvCxnSpPr>
        <p:spPr>
          <a:xfrm>
            <a:off x="7762665" y="2764687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D57CABA-6180-585B-1638-6828650FD4F6}"/>
              </a:ext>
            </a:extLst>
          </p:cNvPr>
          <p:cNvCxnSpPr>
            <a:cxnSpLocks/>
          </p:cNvCxnSpPr>
          <p:nvPr/>
        </p:nvCxnSpPr>
        <p:spPr>
          <a:xfrm>
            <a:off x="8382281" y="2840717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ACFB642-2942-ACEA-0B0D-F3CDF47BD112}"/>
              </a:ext>
            </a:extLst>
          </p:cNvPr>
          <p:cNvCxnSpPr>
            <a:cxnSpLocks/>
          </p:cNvCxnSpPr>
          <p:nvPr/>
        </p:nvCxnSpPr>
        <p:spPr>
          <a:xfrm>
            <a:off x="8666823" y="2777366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539D3D4-EC01-DE8F-8C18-E2716084094C}"/>
              </a:ext>
            </a:extLst>
          </p:cNvPr>
          <p:cNvCxnSpPr>
            <a:cxnSpLocks/>
          </p:cNvCxnSpPr>
          <p:nvPr/>
        </p:nvCxnSpPr>
        <p:spPr>
          <a:xfrm>
            <a:off x="8868650" y="2854899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CA97C5-A670-D99D-179E-3074EC13E5BF}"/>
              </a:ext>
            </a:extLst>
          </p:cNvPr>
          <p:cNvCxnSpPr>
            <a:cxnSpLocks/>
          </p:cNvCxnSpPr>
          <p:nvPr/>
        </p:nvCxnSpPr>
        <p:spPr>
          <a:xfrm>
            <a:off x="9128141" y="2854899"/>
            <a:ext cx="0" cy="489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62192D83-A0BC-E812-338D-6A556BC7EB31}"/>
              </a:ext>
            </a:extLst>
          </p:cNvPr>
          <p:cNvSpPr/>
          <p:nvPr/>
        </p:nvSpPr>
        <p:spPr>
          <a:xfrm>
            <a:off x="5906519" y="3435178"/>
            <a:ext cx="337762" cy="74141"/>
          </a:xfrm>
          <a:custGeom>
            <a:avLst/>
            <a:gdLst>
              <a:gd name="connsiteX0" fmla="*/ 337762 w 337762"/>
              <a:gd name="connsiteY0" fmla="*/ 74141 h 74141"/>
              <a:gd name="connsiteX1" fmla="*/ 197719 w 337762"/>
              <a:gd name="connsiteY1" fmla="*/ 0 h 74141"/>
              <a:gd name="connsiteX2" fmla="*/ 65913 w 337762"/>
              <a:gd name="connsiteY2" fmla="*/ 16476 h 74141"/>
              <a:gd name="connsiteX3" fmla="*/ 11 w 337762"/>
              <a:gd name="connsiteY3" fmla="*/ 57665 h 7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762" h="74141">
                <a:moveTo>
                  <a:pt x="337762" y="74141"/>
                </a:moveTo>
                <a:cubicBezTo>
                  <a:pt x="245748" y="2574"/>
                  <a:pt x="293996" y="24070"/>
                  <a:pt x="197719" y="0"/>
                </a:cubicBezTo>
                <a:cubicBezTo>
                  <a:pt x="182541" y="1265"/>
                  <a:pt x="98428" y="2928"/>
                  <a:pt x="65913" y="16476"/>
                </a:cubicBezTo>
                <a:cubicBezTo>
                  <a:pt x="-2445" y="44958"/>
                  <a:pt x="11" y="25504"/>
                  <a:pt x="11" y="5766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6C4B147-8B2B-7E04-026B-7CB6C41AED61}"/>
              </a:ext>
            </a:extLst>
          </p:cNvPr>
          <p:cNvSpPr/>
          <p:nvPr/>
        </p:nvSpPr>
        <p:spPr>
          <a:xfrm>
            <a:off x="803465" y="3362181"/>
            <a:ext cx="337762" cy="74141"/>
          </a:xfrm>
          <a:custGeom>
            <a:avLst/>
            <a:gdLst>
              <a:gd name="connsiteX0" fmla="*/ 337762 w 337762"/>
              <a:gd name="connsiteY0" fmla="*/ 74141 h 74141"/>
              <a:gd name="connsiteX1" fmla="*/ 197719 w 337762"/>
              <a:gd name="connsiteY1" fmla="*/ 0 h 74141"/>
              <a:gd name="connsiteX2" fmla="*/ 65913 w 337762"/>
              <a:gd name="connsiteY2" fmla="*/ 16476 h 74141"/>
              <a:gd name="connsiteX3" fmla="*/ 11 w 337762"/>
              <a:gd name="connsiteY3" fmla="*/ 57665 h 7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762" h="74141">
                <a:moveTo>
                  <a:pt x="337762" y="74141"/>
                </a:moveTo>
                <a:cubicBezTo>
                  <a:pt x="245748" y="2574"/>
                  <a:pt x="293996" y="24070"/>
                  <a:pt x="197719" y="0"/>
                </a:cubicBezTo>
                <a:cubicBezTo>
                  <a:pt x="182541" y="1265"/>
                  <a:pt x="98428" y="2928"/>
                  <a:pt x="65913" y="16476"/>
                </a:cubicBezTo>
                <a:cubicBezTo>
                  <a:pt x="-2445" y="44958"/>
                  <a:pt x="11" y="25504"/>
                  <a:pt x="11" y="5766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ED83C7FA-A8E2-9415-BD92-7618895706D2}"/>
              </a:ext>
            </a:extLst>
          </p:cNvPr>
          <p:cNvSpPr/>
          <p:nvPr/>
        </p:nvSpPr>
        <p:spPr>
          <a:xfrm>
            <a:off x="4262790" y="3235620"/>
            <a:ext cx="337762" cy="74141"/>
          </a:xfrm>
          <a:custGeom>
            <a:avLst/>
            <a:gdLst>
              <a:gd name="connsiteX0" fmla="*/ 337762 w 337762"/>
              <a:gd name="connsiteY0" fmla="*/ 74141 h 74141"/>
              <a:gd name="connsiteX1" fmla="*/ 197719 w 337762"/>
              <a:gd name="connsiteY1" fmla="*/ 0 h 74141"/>
              <a:gd name="connsiteX2" fmla="*/ 65913 w 337762"/>
              <a:gd name="connsiteY2" fmla="*/ 16476 h 74141"/>
              <a:gd name="connsiteX3" fmla="*/ 11 w 337762"/>
              <a:gd name="connsiteY3" fmla="*/ 57665 h 7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762" h="74141">
                <a:moveTo>
                  <a:pt x="337762" y="74141"/>
                </a:moveTo>
                <a:cubicBezTo>
                  <a:pt x="245748" y="2574"/>
                  <a:pt x="293996" y="24070"/>
                  <a:pt x="197719" y="0"/>
                </a:cubicBezTo>
                <a:cubicBezTo>
                  <a:pt x="182541" y="1265"/>
                  <a:pt x="98428" y="2928"/>
                  <a:pt x="65913" y="16476"/>
                </a:cubicBezTo>
                <a:cubicBezTo>
                  <a:pt x="-2445" y="44958"/>
                  <a:pt x="11" y="25504"/>
                  <a:pt x="11" y="5766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16744E2D-3F8C-015D-D204-B05731595CAC}"/>
              </a:ext>
            </a:extLst>
          </p:cNvPr>
          <p:cNvSpPr/>
          <p:nvPr/>
        </p:nvSpPr>
        <p:spPr>
          <a:xfrm>
            <a:off x="9385981" y="3252311"/>
            <a:ext cx="337762" cy="74141"/>
          </a:xfrm>
          <a:custGeom>
            <a:avLst/>
            <a:gdLst>
              <a:gd name="connsiteX0" fmla="*/ 337762 w 337762"/>
              <a:gd name="connsiteY0" fmla="*/ 74141 h 74141"/>
              <a:gd name="connsiteX1" fmla="*/ 197719 w 337762"/>
              <a:gd name="connsiteY1" fmla="*/ 0 h 74141"/>
              <a:gd name="connsiteX2" fmla="*/ 65913 w 337762"/>
              <a:gd name="connsiteY2" fmla="*/ 16476 h 74141"/>
              <a:gd name="connsiteX3" fmla="*/ 11 w 337762"/>
              <a:gd name="connsiteY3" fmla="*/ 57665 h 74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762" h="74141">
                <a:moveTo>
                  <a:pt x="337762" y="74141"/>
                </a:moveTo>
                <a:cubicBezTo>
                  <a:pt x="245748" y="2574"/>
                  <a:pt x="293996" y="24070"/>
                  <a:pt x="197719" y="0"/>
                </a:cubicBezTo>
                <a:cubicBezTo>
                  <a:pt x="182541" y="1265"/>
                  <a:pt x="98428" y="2928"/>
                  <a:pt x="65913" y="16476"/>
                </a:cubicBezTo>
                <a:cubicBezTo>
                  <a:pt x="-2445" y="44958"/>
                  <a:pt x="11" y="25504"/>
                  <a:pt x="11" y="57665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6D5D5F6-CC93-EC98-0FD6-B09F99473DE3}"/>
              </a:ext>
            </a:extLst>
          </p:cNvPr>
          <p:cNvSpPr txBox="1"/>
          <p:nvPr/>
        </p:nvSpPr>
        <p:spPr>
          <a:xfrm>
            <a:off x="865891" y="5235146"/>
            <a:ext cx="764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I’m not sure using a horizontal tensor would produce a “spring” unless horizontal flow was so large and dammed at barrier, causing the overflow?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0EA2A0-D38B-515B-04B4-FE0E73F72422}"/>
              </a:ext>
            </a:extLst>
          </p:cNvPr>
          <p:cNvSpPr txBox="1"/>
          <p:nvPr/>
        </p:nvSpPr>
        <p:spPr>
          <a:xfrm>
            <a:off x="865891" y="6048235"/>
            <a:ext cx="7645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Need a mass balance in basin: Aerial recharge, Flow in by Arrow smith, flow out by </a:t>
            </a:r>
            <a:r>
              <a:rPr lang="en-AU" dirty="0" err="1"/>
              <a:t>arrowsmith</a:t>
            </a:r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0677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F65DA-76CA-7113-DAD7-B49D52FC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3" y="492863"/>
            <a:ext cx="5106113" cy="541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C4A11-295D-0C7A-DD40-36374A90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63" y="1243721"/>
            <a:ext cx="447737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34533-9745-B298-C41A-B2344F696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958" y="0"/>
            <a:ext cx="50100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6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2BB3CE-AAD1-02EB-70E8-18B1A50D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546" y="499653"/>
            <a:ext cx="8830907" cy="58586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2ECAB-D5B4-3267-F791-50B0ABA02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64" y="5037462"/>
            <a:ext cx="6096000" cy="1542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ACA4B-EF6E-9AAE-F559-F4E58E8F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8" y="632047"/>
            <a:ext cx="5202874" cy="3192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38288-DFFB-0EE8-63AF-266D13F8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8484"/>
            <a:ext cx="11079892" cy="3360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5B7A2-3C6D-5CFA-81DC-8EDA1BE6926A}"/>
              </a:ext>
            </a:extLst>
          </p:cNvPr>
          <p:cNvSpPr txBox="1"/>
          <p:nvPr/>
        </p:nvSpPr>
        <p:spPr>
          <a:xfrm>
            <a:off x="9437711" y="2919152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SEEBASE 2022</a:t>
            </a:r>
          </a:p>
        </p:txBody>
      </p:sp>
    </p:spTree>
    <p:extLst>
      <p:ext uri="{BB962C8B-B14F-4D97-AF65-F5344CB8AC3E}">
        <p14:creationId xmlns:p14="http://schemas.microsoft.com/office/powerpoint/2010/main" val="183525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1EF21-6CAB-49DC-E797-521B2ACA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8" y="881448"/>
            <a:ext cx="5997580" cy="4581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0A0DE-0B6D-C2DF-E6CE-0E41460231D3}"/>
              </a:ext>
            </a:extLst>
          </p:cNvPr>
          <p:cNvSpPr txBox="1"/>
          <p:nvPr/>
        </p:nvSpPr>
        <p:spPr>
          <a:xfrm>
            <a:off x="7545859" y="1062681"/>
            <a:ext cx="34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Tectonic framework, 2014, GSWA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D792D-C591-493A-39EA-427F24D1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74" y="4595367"/>
            <a:ext cx="8332622" cy="20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05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191</Words>
  <Application>Microsoft Office PowerPoint</Application>
  <PresentationFormat>Widescreen</PresentationFormat>
  <Paragraphs>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Aptos</vt:lpstr>
      <vt:lpstr>Aptos Display</vt:lpstr>
      <vt:lpstr>Arial</vt:lpstr>
      <vt:lpstr>Office Theme</vt:lpstr>
      <vt:lpstr>Things to think about…</vt:lpstr>
      <vt:lpstr>Otorowiri Aquitard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Kerry Bardot</dc:creator>
  <cp:lastModifiedBy>Kerry Bardot</cp:lastModifiedBy>
  <cp:revision>6</cp:revision>
  <dcterms:created xsi:type="dcterms:W3CDTF">2025-04-14T13:59:33Z</dcterms:created>
  <dcterms:modified xsi:type="dcterms:W3CDTF">2025-04-30T14:22:01Z</dcterms:modified>
</cp:coreProperties>
</file>